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1" r:id="rId3"/>
    <p:sldId id="272" r:id="rId4"/>
    <p:sldId id="275" r:id="rId5"/>
    <p:sldId id="286" r:id="rId6"/>
    <p:sldId id="287" r:id="rId7"/>
    <p:sldId id="288" r:id="rId8"/>
    <p:sldId id="290" r:id="rId9"/>
    <p:sldId id="283" r:id="rId10"/>
    <p:sldId id="280" r:id="rId11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19C"/>
    <a:srgbClr val="000376"/>
    <a:srgbClr val="5D61FF"/>
    <a:srgbClr val="6D7204"/>
    <a:srgbClr val="BF9367"/>
    <a:srgbClr val="000000"/>
    <a:srgbClr val="1F448E"/>
    <a:srgbClr val="51DF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307" y="10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aa-ET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119C4-ACAB-4B0E-9AF6-7D0EE784CB0D}" type="datetimeFigureOut">
              <a:rPr lang="aa-ET" smtClean="0"/>
              <a:t>11/10/2023</a:t>
            </a:fld>
            <a:endParaRPr lang="aa-ET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a-ET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aa-ET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aa-ET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2778B7-7DD6-4A77-B3F3-AC57C72E517F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031637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F606-42BC-42E4-BD17-FD2157B7FA0F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7503-75DA-44C2-8669-78131BDF43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358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F606-42BC-42E4-BD17-FD2157B7FA0F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7503-75DA-44C2-8669-78131BDF43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817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F606-42BC-42E4-BD17-FD2157B7FA0F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7503-75DA-44C2-8669-78131BDF43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865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F606-42BC-42E4-BD17-FD2157B7FA0F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7503-75DA-44C2-8669-78131BDF43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929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F606-42BC-42E4-BD17-FD2157B7FA0F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7503-75DA-44C2-8669-78131BDF43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9351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F606-42BC-42E4-BD17-FD2157B7FA0F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7503-75DA-44C2-8669-78131BDF43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0173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F606-42BC-42E4-BD17-FD2157B7FA0F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7503-75DA-44C2-8669-78131BDF43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039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F606-42BC-42E4-BD17-FD2157B7FA0F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7503-75DA-44C2-8669-78131BDF43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566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F606-42BC-42E4-BD17-FD2157B7FA0F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7503-75DA-44C2-8669-78131BDF43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320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F606-42BC-42E4-BD17-FD2157B7FA0F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7503-75DA-44C2-8669-78131BDF43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653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CF606-42BC-42E4-BD17-FD2157B7FA0F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C7503-75DA-44C2-8669-78131BDF43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455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CF606-42BC-42E4-BD17-FD2157B7FA0F}" type="datetimeFigureOut">
              <a:rPr lang="ru-RU" smtClean="0"/>
              <a:t>10.11.2023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C7503-75DA-44C2-8669-78131BDF43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277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agakaz.kz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agakaz.kz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agakaz.k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agakaz.kz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4462" y="1286228"/>
            <a:ext cx="9144000" cy="4127383"/>
          </a:xfrm>
          <a:noFill/>
          <a:ln>
            <a:noFill/>
          </a:ln>
        </p:spPr>
        <p:txBody>
          <a:bodyPr>
            <a:noAutofit/>
          </a:bodyPr>
          <a:lstStyle/>
          <a:p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РАЗРАБОТКА И АКТУАЛИЗАЦИЯ ОБРАЗОВАТЕЛЬНЫХ ПРОГРАММ </a:t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И ПЕРСПЕКТИВЫ СОВЕРШЕНСТВОВАНИЯ ОП НА</a:t>
            </a:r>
            <a:br>
              <a:rPr lang="ru-RU" sz="4000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202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-202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учебный год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C543D87-0188-4792-9A9B-7315F73E38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880480"/>
            <a:ext cx="9144000" cy="557377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АТиТ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aa-E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01188DC-4C80-4DCD-B419-F5D7F165F1A5}"/>
              </a:ext>
            </a:extLst>
          </p:cNvPr>
          <p:cNvSpPr/>
          <p:nvPr/>
        </p:nvSpPr>
        <p:spPr>
          <a:xfrm>
            <a:off x="2004332" y="1568601"/>
            <a:ext cx="7964260" cy="175533"/>
          </a:xfrm>
          <a:prstGeom prst="rect">
            <a:avLst/>
          </a:prstGeom>
          <a:solidFill>
            <a:srgbClr val="00388B"/>
          </a:solidFill>
          <a:ln w="12700">
            <a:solidFill>
              <a:srgbClr val="0038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D2D8EF3-09EE-4097-B857-7E0AD2397D16}"/>
              </a:ext>
            </a:extLst>
          </p:cNvPr>
          <p:cNvSpPr/>
          <p:nvPr/>
        </p:nvSpPr>
        <p:spPr>
          <a:xfrm>
            <a:off x="2004332" y="5563577"/>
            <a:ext cx="7964260" cy="175533"/>
          </a:xfrm>
          <a:prstGeom prst="rect">
            <a:avLst/>
          </a:prstGeom>
          <a:solidFill>
            <a:srgbClr val="00388B"/>
          </a:solidFill>
          <a:ln w="12700">
            <a:solidFill>
              <a:srgbClr val="0038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 dirty="0"/>
          </a:p>
        </p:txBody>
      </p:sp>
      <p:pic>
        <p:nvPicPr>
          <p:cNvPr id="6" name="Рисунок 5">
            <a:hlinkClick r:id="rId2"/>
            <a:extLst>
              <a:ext uri="{FF2B5EF4-FFF2-40B4-BE49-F238E27FC236}">
                <a16:creationId xmlns:a16="http://schemas.microsoft.com/office/drawing/2014/main" id="{1D708FDD-370C-4CD8-BDAC-9B6608AA71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1799" y="261379"/>
            <a:ext cx="1683470" cy="1087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991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6"/>
          <p:cNvSpPr txBox="1">
            <a:spLocks/>
          </p:cNvSpPr>
          <p:nvPr/>
        </p:nvSpPr>
        <p:spPr>
          <a:xfrm>
            <a:off x="288757" y="313174"/>
            <a:ext cx="9725209" cy="92677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lnSpc>
                <a:spcPct val="120000"/>
              </a:lnSpc>
              <a:spcBef>
                <a:spcPts val="0"/>
              </a:spcBef>
            </a:pPr>
            <a:r>
              <a:rPr lang="ru-RU" sz="7200" u="sng" dirty="0">
                <a:solidFill>
                  <a:prstClr val="black"/>
                </a:solidFill>
                <a:latin typeface="Arial Black" panose="020B0A04020102020204" pitchFamily="34" charset="0"/>
                <a:ea typeface="+mn-ea"/>
                <a:cs typeface="+mn-cs"/>
              </a:rPr>
              <a:t>Актуализация образовательной программы докторантуры</a:t>
            </a:r>
          </a:p>
          <a:p>
            <a:pPr lvl="0" algn="ctr">
              <a:lnSpc>
                <a:spcPct val="120000"/>
              </a:lnSpc>
              <a:spcBef>
                <a:spcPts val="0"/>
              </a:spcBef>
            </a:pPr>
            <a:endParaRPr lang="ru-RU" sz="7200" u="sng" dirty="0">
              <a:solidFill>
                <a:prstClr val="black"/>
              </a:solidFill>
              <a:latin typeface="Arial Black" panose="020B0A04020102020204" pitchFamily="34" charset="0"/>
              <a:ea typeface="+mn-ea"/>
              <a:cs typeface="+mn-cs"/>
            </a:endParaRP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b="1" dirty="0">
                <a:latin typeface="Arial Black" panose="020B0A04020102020204" pitchFamily="34" charset="0"/>
                <a:cs typeface="Times New Roman" pitchFamily="18" charset="0"/>
              </a:rPr>
              <a:t>8</a:t>
            </a:r>
            <a:r>
              <a:rPr lang="en-US" sz="6400" b="1" dirty="0">
                <a:latin typeface="Arial Black" panose="020B0A04020102020204" pitchFamily="34" charset="0"/>
                <a:cs typeface="Times New Roman" pitchFamily="18" charset="0"/>
              </a:rPr>
              <a:t>D071</a:t>
            </a:r>
            <a:r>
              <a:rPr lang="ru-RU" sz="6400" b="1" dirty="0">
                <a:latin typeface="Arial Black" panose="020B0A04020102020204" pitchFamily="34" charset="0"/>
                <a:cs typeface="Times New Roman" pitchFamily="18" charset="0"/>
              </a:rPr>
              <a:t>- «Инженерия и инженерное дело» Докторантура: Д105- ОП «</a:t>
            </a:r>
            <a:r>
              <a:rPr lang="ru-RU" sz="6400" b="1" dirty="0" err="1">
                <a:latin typeface="Arial Black" panose="020B0A04020102020204" pitchFamily="34" charset="0"/>
                <a:cs typeface="Times New Roman" pitchFamily="18" charset="0"/>
              </a:rPr>
              <a:t>АТиТ</a:t>
            </a:r>
            <a:r>
              <a:rPr lang="ru-RU" sz="6400" b="1" dirty="0">
                <a:latin typeface="Arial Black" panose="020B0A04020102020204" pitchFamily="34" charset="0"/>
                <a:cs typeface="Times New Roman" pitchFamily="18" charset="0"/>
              </a:rPr>
              <a:t>»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3966" y="154771"/>
            <a:ext cx="1682642" cy="108518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662" y="1398356"/>
            <a:ext cx="9253397" cy="4990793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3D64193-4437-4A2B-A098-D06B49ACA41F}"/>
              </a:ext>
            </a:extLst>
          </p:cNvPr>
          <p:cNvSpPr/>
          <p:nvPr/>
        </p:nvSpPr>
        <p:spPr>
          <a:xfrm>
            <a:off x="11519807" y="5449661"/>
            <a:ext cx="672193" cy="1408339"/>
          </a:xfrm>
          <a:prstGeom prst="rect">
            <a:avLst/>
          </a:prstGeom>
          <a:solidFill>
            <a:srgbClr val="00388B"/>
          </a:solidFill>
          <a:ln w="12700">
            <a:solidFill>
              <a:srgbClr val="0038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r>
              <a:rPr lang="ru-RU" sz="3200" b="1" dirty="0"/>
              <a:t>10</a:t>
            </a:r>
            <a:endParaRPr lang="aa-ET" b="1" dirty="0"/>
          </a:p>
        </p:txBody>
      </p:sp>
    </p:spTree>
    <p:extLst>
      <p:ext uri="{BB962C8B-B14F-4D97-AF65-F5344CB8AC3E}">
        <p14:creationId xmlns:p14="http://schemas.microsoft.com/office/powerpoint/2010/main" val="1194217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C86811F9-427C-4C53-B12A-3DA71A523567}"/>
              </a:ext>
            </a:extLst>
          </p:cNvPr>
          <p:cNvSpPr/>
          <p:nvPr/>
        </p:nvSpPr>
        <p:spPr>
          <a:xfrm>
            <a:off x="2940231" y="409896"/>
            <a:ext cx="6468291" cy="939034"/>
          </a:xfrm>
          <a:prstGeom prst="roundRect">
            <a:avLst/>
          </a:prstGeom>
          <a:solidFill>
            <a:srgbClr val="41719C"/>
          </a:solidFill>
          <a:ln>
            <a:solidFill>
              <a:srgbClr val="41719C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DD9E00-41CC-4FFE-BB6D-2D604D42A436}"/>
              </a:ext>
            </a:extLst>
          </p:cNvPr>
          <p:cNvSpPr txBox="1"/>
          <p:nvPr/>
        </p:nvSpPr>
        <p:spPr>
          <a:xfrm>
            <a:off x="4780326" y="556247"/>
            <a:ext cx="22903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АТЛАС</a:t>
            </a:r>
          </a:p>
          <a:p>
            <a:pPr algn="ctr"/>
            <a:r>
              <a:rPr lang="ru-RU" b="1" dirty="0">
                <a:solidFill>
                  <a:schemeClr val="bg1"/>
                </a:solidFill>
                <a:cs typeface="Times New Roman" pitchFamily="18" charset="0"/>
              </a:rPr>
              <a:t>НОВЫХ ПРОФЕССИЙ</a:t>
            </a:r>
            <a:endParaRPr lang="aa-ET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6D9D49A-C4A9-42AA-8ECC-95DD0EA88FBB}"/>
              </a:ext>
            </a:extLst>
          </p:cNvPr>
          <p:cNvSpPr txBox="1"/>
          <p:nvPr/>
        </p:nvSpPr>
        <p:spPr>
          <a:xfrm>
            <a:off x="2150338" y="1846217"/>
            <a:ext cx="7620000" cy="2554545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just"/>
            <a:r>
              <a:rPr lang="ru-RU" sz="3200" dirty="0">
                <a:solidFill>
                  <a:srgbClr val="002060"/>
                </a:solidFill>
              </a:rPr>
              <a:t>Атлас новых профессий, касательно образовательных программ кафедры «Авиационная техника и технологии» выявил, что в нём отсутствуют родственные специализации. </a:t>
            </a:r>
            <a:endParaRPr lang="aa-ET" sz="3200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935B33A0-04BC-4343-9252-639204E572BB}"/>
              </a:ext>
            </a:extLst>
          </p:cNvPr>
          <p:cNvSpPr/>
          <p:nvPr/>
        </p:nvSpPr>
        <p:spPr>
          <a:xfrm>
            <a:off x="2150338" y="1846217"/>
            <a:ext cx="7812268" cy="2554545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pic>
        <p:nvPicPr>
          <p:cNvPr id="9" name="Рисунок 8">
            <a:hlinkClick r:id="rId2"/>
            <a:extLst>
              <a:ext uri="{FF2B5EF4-FFF2-40B4-BE49-F238E27FC236}">
                <a16:creationId xmlns:a16="http://schemas.microsoft.com/office/drawing/2014/main" id="{A9EACCF5-3740-4768-82FA-70E00AFF0A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1799" y="261379"/>
            <a:ext cx="1683470" cy="1087551"/>
          </a:xfrm>
          <a:prstGeom prst="rect">
            <a:avLst/>
          </a:prstGeom>
        </p:spPr>
      </p:pic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D47A1587-174B-4DD7-AB33-A2A879757CB1}"/>
              </a:ext>
            </a:extLst>
          </p:cNvPr>
          <p:cNvSpPr/>
          <p:nvPr/>
        </p:nvSpPr>
        <p:spPr>
          <a:xfrm>
            <a:off x="11519807" y="5449661"/>
            <a:ext cx="672193" cy="1408339"/>
          </a:xfrm>
          <a:prstGeom prst="rect">
            <a:avLst/>
          </a:prstGeom>
          <a:solidFill>
            <a:srgbClr val="00388B"/>
          </a:solidFill>
          <a:ln w="12700">
            <a:solidFill>
              <a:srgbClr val="0038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200" b="1" dirty="0"/>
          </a:p>
          <a:p>
            <a:pPr algn="ctr"/>
            <a:r>
              <a:rPr lang="ru-RU" sz="3200" b="1" dirty="0"/>
              <a:t>2</a:t>
            </a:r>
            <a:endParaRPr lang="aa-ET" dirty="0"/>
          </a:p>
        </p:txBody>
      </p:sp>
      <p:sp>
        <p:nvSpPr>
          <p:cNvPr id="11" name="Овал 10">
            <a:extLst>
              <a:ext uri="{FF2B5EF4-FFF2-40B4-BE49-F238E27FC236}">
                <a16:creationId xmlns:a16="http://schemas.microsoft.com/office/drawing/2014/main" id="{BA02090B-6149-4042-837F-A2381857DA52}"/>
              </a:ext>
            </a:extLst>
          </p:cNvPr>
          <p:cNvSpPr/>
          <p:nvPr/>
        </p:nvSpPr>
        <p:spPr>
          <a:xfrm rot="20455158">
            <a:off x="10917138" y="5410498"/>
            <a:ext cx="1362115" cy="65722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3009F822-381F-439B-AF07-779DE6A19A58}"/>
              </a:ext>
            </a:extLst>
          </p:cNvPr>
          <p:cNvSpPr/>
          <p:nvPr/>
        </p:nvSpPr>
        <p:spPr>
          <a:xfrm>
            <a:off x="0" y="-7656"/>
            <a:ext cx="12192000" cy="136525"/>
          </a:xfrm>
          <a:prstGeom prst="rect">
            <a:avLst/>
          </a:prstGeom>
          <a:solidFill>
            <a:srgbClr val="000376"/>
          </a:solidFill>
          <a:ln>
            <a:solidFill>
              <a:srgbClr val="0003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932A28AA-8D34-49E8-ADCC-0DDD0EE91641}"/>
              </a:ext>
            </a:extLst>
          </p:cNvPr>
          <p:cNvSpPr/>
          <p:nvPr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6D7204"/>
          </a:solidFill>
          <a:ln>
            <a:solidFill>
              <a:srgbClr val="6D72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669511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C00FA06-11F4-4A4F-B9F5-7D477D3058C6}"/>
              </a:ext>
            </a:extLst>
          </p:cNvPr>
          <p:cNvSpPr/>
          <p:nvPr/>
        </p:nvSpPr>
        <p:spPr>
          <a:xfrm>
            <a:off x="389325" y="2679227"/>
            <a:ext cx="4022255" cy="3889631"/>
          </a:xfrm>
          <a:prstGeom prst="rect">
            <a:avLst/>
          </a:prstGeom>
          <a:solidFill>
            <a:srgbClr val="6D7204">
              <a:alpha val="50196"/>
            </a:srgbClr>
          </a:solidFill>
          <a:ln w="19050">
            <a:solidFill>
              <a:srgbClr val="6D72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E55C3859-F169-4918-97C3-4C30DA7519EB}"/>
              </a:ext>
            </a:extLst>
          </p:cNvPr>
          <p:cNvSpPr/>
          <p:nvPr/>
        </p:nvSpPr>
        <p:spPr>
          <a:xfrm>
            <a:off x="4805316" y="2673096"/>
            <a:ext cx="3004308" cy="3889631"/>
          </a:xfrm>
          <a:prstGeom prst="rect">
            <a:avLst/>
          </a:prstGeom>
          <a:solidFill>
            <a:srgbClr val="6D7204">
              <a:alpha val="50196"/>
            </a:srgbClr>
          </a:solidFill>
          <a:ln w="19050">
            <a:solidFill>
              <a:srgbClr val="6D72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1D9631F-9792-4FB4-A75B-84DC28979F1A}"/>
              </a:ext>
            </a:extLst>
          </p:cNvPr>
          <p:cNvSpPr/>
          <p:nvPr/>
        </p:nvSpPr>
        <p:spPr>
          <a:xfrm>
            <a:off x="11519807" y="5449661"/>
            <a:ext cx="672193" cy="1408339"/>
          </a:xfrm>
          <a:prstGeom prst="rect">
            <a:avLst/>
          </a:prstGeom>
          <a:solidFill>
            <a:srgbClr val="00388B"/>
          </a:solidFill>
          <a:ln w="12700">
            <a:solidFill>
              <a:srgbClr val="0038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r>
              <a:rPr lang="ru-RU" sz="3200" b="1" dirty="0"/>
              <a:t>3</a:t>
            </a:r>
            <a:endParaRPr lang="aa-ET" b="1" dirty="0"/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ABBFDC5B-DEF8-46D6-9D00-CADDBFA02C8C}"/>
              </a:ext>
            </a:extLst>
          </p:cNvPr>
          <p:cNvSpPr/>
          <p:nvPr/>
        </p:nvSpPr>
        <p:spPr>
          <a:xfrm rot="20455158">
            <a:off x="10917138" y="5410498"/>
            <a:ext cx="1362115" cy="65722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 dirty="0"/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25F43384-F8B7-4D15-94C1-D25F4C26B021}"/>
              </a:ext>
            </a:extLst>
          </p:cNvPr>
          <p:cNvSpPr/>
          <p:nvPr/>
        </p:nvSpPr>
        <p:spPr>
          <a:xfrm>
            <a:off x="8213091" y="2698381"/>
            <a:ext cx="3004308" cy="3889631"/>
          </a:xfrm>
          <a:prstGeom prst="rect">
            <a:avLst/>
          </a:prstGeom>
          <a:solidFill>
            <a:srgbClr val="6D7204">
              <a:alpha val="50196"/>
            </a:srgbClr>
          </a:solidFill>
          <a:ln w="19050">
            <a:solidFill>
              <a:srgbClr val="6D72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pic>
        <p:nvPicPr>
          <p:cNvPr id="9" name="Рисунок 8">
            <a:hlinkClick r:id="rId2"/>
            <a:extLst>
              <a:ext uri="{FF2B5EF4-FFF2-40B4-BE49-F238E27FC236}">
                <a16:creationId xmlns:a16="http://schemas.microsoft.com/office/drawing/2014/main" id="{8DF21A5B-8D96-40FC-8B3F-875A492F89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71799" y="261379"/>
            <a:ext cx="1683470" cy="108755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02EC7BA-2ACA-4F2E-81EB-C9A871BF345C}"/>
              </a:ext>
            </a:extLst>
          </p:cNvPr>
          <p:cNvSpPr txBox="1"/>
          <p:nvPr/>
        </p:nvSpPr>
        <p:spPr>
          <a:xfrm>
            <a:off x="916257" y="4838425"/>
            <a:ext cx="386452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/>
              <a:t>Обслуживание наземного радиоэлектронного оборудования аэропортов;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02DAD1D-BDFB-4CFC-8485-B80D822221E7}"/>
              </a:ext>
            </a:extLst>
          </p:cNvPr>
          <p:cNvSpPr txBox="1"/>
          <p:nvPr/>
        </p:nvSpPr>
        <p:spPr>
          <a:xfrm>
            <a:off x="916258" y="3889522"/>
            <a:ext cx="349532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/>
              <a:t>Техническая эксплуатация систем авионики летательных аппаратов;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81B0AB9-55F9-4D33-98A8-32C59987A288}"/>
              </a:ext>
            </a:extLst>
          </p:cNvPr>
          <p:cNvSpPr txBox="1"/>
          <p:nvPr/>
        </p:nvSpPr>
        <p:spPr>
          <a:xfrm>
            <a:off x="952495" y="2738932"/>
            <a:ext cx="2830787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/>
              <a:t>Техническая эксплуатация летательных аппаратов и двигателей;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CF054507-218F-4934-8BCD-EF774944499F}"/>
              </a:ext>
            </a:extLst>
          </p:cNvPr>
          <p:cNvSpPr/>
          <p:nvPr/>
        </p:nvSpPr>
        <p:spPr>
          <a:xfrm>
            <a:off x="575218" y="2863768"/>
            <a:ext cx="141058" cy="133631"/>
          </a:xfrm>
          <a:prstGeom prst="rect">
            <a:avLst/>
          </a:prstGeom>
          <a:solidFill>
            <a:srgbClr val="00B050"/>
          </a:solidFill>
          <a:ln>
            <a:solidFill>
              <a:srgbClr val="0003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 sz="200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0B400FCC-B23F-4E2C-B205-F7A8B762EA79}"/>
              </a:ext>
            </a:extLst>
          </p:cNvPr>
          <p:cNvSpPr/>
          <p:nvPr/>
        </p:nvSpPr>
        <p:spPr>
          <a:xfrm>
            <a:off x="538980" y="4013523"/>
            <a:ext cx="141058" cy="133631"/>
          </a:xfrm>
          <a:prstGeom prst="rect">
            <a:avLst/>
          </a:prstGeom>
          <a:solidFill>
            <a:srgbClr val="FFC000"/>
          </a:solidFill>
          <a:ln>
            <a:solidFill>
              <a:srgbClr val="0003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 sz="2000">
              <a:solidFill>
                <a:srgbClr val="FFC000"/>
              </a:solidFill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BB304FBD-17AD-45A4-884F-2B2ECE50FD86}"/>
              </a:ext>
            </a:extLst>
          </p:cNvPr>
          <p:cNvSpPr/>
          <p:nvPr/>
        </p:nvSpPr>
        <p:spPr>
          <a:xfrm>
            <a:off x="538980" y="4961618"/>
            <a:ext cx="141058" cy="133631"/>
          </a:xfrm>
          <a:prstGeom prst="rect">
            <a:avLst/>
          </a:prstGeom>
          <a:solidFill>
            <a:srgbClr val="FF0000"/>
          </a:solidFill>
          <a:ln>
            <a:solidFill>
              <a:srgbClr val="0003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 sz="200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55AF292-AAA5-4FC5-8B1C-0726EE7D7897}"/>
              </a:ext>
            </a:extLst>
          </p:cNvPr>
          <p:cNvSpPr txBox="1"/>
          <p:nvPr/>
        </p:nvSpPr>
        <p:spPr>
          <a:xfrm>
            <a:off x="1507532" y="1622682"/>
            <a:ext cx="16446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/>
              <a:t>ОП </a:t>
            </a:r>
            <a:r>
              <a:rPr lang="ru-RU" sz="3200" b="1" dirty="0" err="1"/>
              <a:t>АТиТ</a:t>
            </a:r>
            <a:endParaRPr lang="ru-RU" sz="3200" b="1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2F96909E-582E-419F-8725-DA81311D2797}"/>
              </a:ext>
            </a:extLst>
          </p:cNvPr>
          <p:cNvSpPr/>
          <p:nvPr/>
        </p:nvSpPr>
        <p:spPr>
          <a:xfrm rot="5400000" flipV="1">
            <a:off x="2127453" y="4011452"/>
            <a:ext cx="5069094" cy="45719"/>
          </a:xfrm>
          <a:prstGeom prst="rect">
            <a:avLst/>
          </a:prstGeom>
          <a:solidFill>
            <a:srgbClr val="000376"/>
          </a:solidFill>
          <a:ln>
            <a:solidFill>
              <a:srgbClr val="0003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A884E52-C529-4CF1-AF0E-5E2AFAECE3AD}"/>
              </a:ext>
            </a:extLst>
          </p:cNvPr>
          <p:cNvSpPr txBox="1"/>
          <p:nvPr/>
        </p:nvSpPr>
        <p:spPr>
          <a:xfrm>
            <a:off x="8373199" y="1590704"/>
            <a:ext cx="26966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EASA PART-66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2D83E8F-63EF-4B56-8DD8-9831D2EF892D}"/>
              </a:ext>
            </a:extLst>
          </p:cNvPr>
          <p:cNvSpPr txBox="1"/>
          <p:nvPr/>
        </p:nvSpPr>
        <p:spPr>
          <a:xfrm>
            <a:off x="9450512" y="2877320"/>
            <a:ext cx="161938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/>
              <a:t>B1</a:t>
            </a:r>
            <a:r>
              <a:rPr lang="ru-RU" sz="2000" b="1" dirty="0"/>
              <a:t>  - 13 модулей 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F9E387FC-3E48-4BFA-9E02-4C48D96D636D}"/>
              </a:ext>
            </a:extLst>
          </p:cNvPr>
          <p:cNvSpPr/>
          <p:nvPr/>
        </p:nvSpPr>
        <p:spPr>
          <a:xfrm>
            <a:off x="8988640" y="2998808"/>
            <a:ext cx="141058" cy="133631"/>
          </a:xfrm>
          <a:prstGeom prst="rect">
            <a:avLst/>
          </a:prstGeom>
          <a:solidFill>
            <a:srgbClr val="00B050"/>
          </a:solidFill>
          <a:ln>
            <a:solidFill>
              <a:srgbClr val="0003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5C97473-97DF-4D21-9DEE-CC3B775F4195}"/>
              </a:ext>
            </a:extLst>
          </p:cNvPr>
          <p:cNvSpPr txBox="1"/>
          <p:nvPr/>
        </p:nvSpPr>
        <p:spPr>
          <a:xfrm>
            <a:off x="9450511" y="3960258"/>
            <a:ext cx="175029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/>
              <a:t>B2</a:t>
            </a:r>
            <a:r>
              <a:rPr lang="ru-RU" sz="2000" b="1" dirty="0"/>
              <a:t> – 12 модулей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4DF24888-6285-4785-B32F-A44BA7A4C53D}"/>
              </a:ext>
            </a:extLst>
          </p:cNvPr>
          <p:cNvSpPr/>
          <p:nvPr/>
        </p:nvSpPr>
        <p:spPr>
          <a:xfrm>
            <a:off x="9020025" y="4093498"/>
            <a:ext cx="141058" cy="133631"/>
          </a:xfrm>
          <a:prstGeom prst="rect">
            <a:avLst/>
          </a:prstGeom>
          <a:solidFill>
            <a:srgbClr val="FFC000"/>
          </a:solidFill>
          <a:ln>
            <a:solidFill>
              <a:srgbClr val="0003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 dirty="0"/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7C72F825-6EA6-4C03-B221-2DFD4990EA0F}"/>
              </a:ext>
            </a:extLst>
          </p:cNvPr>
          <p:cNvSpPr/>
          <p:nvPr/>
        </p:nvSpPr>
        <p:spPr>
          <a:xfrm>
            <a:off x="389325" y="1442362"/>
            <a:ext cx="4022255" cy="107198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726C454C-2E44-4D48-A3BA-E6F9125E452D}"/>
              </a:ext>
            </a:extLst>
          </p:cNvPr>
          <p:cNvSpPr/>
          <p:nvPr/>
        </p:nvSpPr>
        <p:spPr>
          <a:xfrm>
            <a:off x="8187604" y="1463903"/>
            <a:ext cx="3013203" cy="109880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E1B8236C-CBDF-4996-969A-449511D9B043}"/>
              </a:ext>
            </a:extLst>
          </p:cNvPr>
          <p:cNvSpPr/>
          <p:nvPr/>
        </p:nvSpPr>
        <p:spPr>
          <a:xfrm>
            <a:off x="0" y="-7656"/>
            <a:ext cx="12192000" cy="136525"/>
          </a:xfrm>
          <a:prstGeom prst="rect">
            <a:avLst/>
          </a:prstGeom>
          <a:solidFill>
            <a:srgbClr val="000376"/>
          </a:solidFill>
          <a:ln>
            <a:solidFill>
              <a:srgbClr val="0003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 dirty="0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8246775D-46CA-497E-9256-0D7667890F97}"/>
              </a:ext>
            </a:extLst>
          </p:cNvPr>
          <p:cNvSpPr/>
          <p:nvPr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6D7204"/>
          </a:solidFill>
          <a:ln>
            <a:solidFill>
              <a:srgbClr val="6D72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0C1E64A-7ECC-4069-AE23-4B29B3DBC62D}"/>
              </a:ext>
            </a:extLst>
          </p:cNvPr>
          <p:cNvSpPr txBox="1"/>
          <p:nvPr/>
        </p:nvSpPr>
        <p:spPr>
          <a:xfrm>
            <a:off x="916256" y="5860972"/>
            <a:ext cx="386452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/>
              <a:t>Организация аэропортовой деятельности</a:t>
            </a:r>
          </a:p>
        </p:txBody>
      </p: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7F8A19BA-4805-4CA6-A7F3-7669BDF2B796}"/>
              </a:ext>
            </a:extLst>
          </p:cNvPr>
          <p:cNvSpPr/>
          <p:nvPr/>
        </p:nvSpPr>
        <p:spPr>
          <a:xfrm>
            <a:off x="538980" y="5973220"/>
            <a:ext cx="141058" cy="133631"/>
          </a:xfrm>
          <a:prstGeom prst="rect">
            <a:avLst/>
          </a:prstGeom>
          <a:solidFill>
            <a:srgbClr val="00B0F0"/>
          </a:solidFill>
          <a:ln>
            <a:solidFill>
              <a:srgbClr val="0003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 sz="2000"/>
          </a:p>
        </p:txBody>
      </p:sp>
      <p:grpSp>
        <p:nvGrpSpPr>
          <p:cNvPr id="3" name="Группа 2">
            <a:extLst>
              <a:ext uri="{FF2B5EF4-FFF2-40B4-BE49-F238E27FC236}">
                <a16:creationId xmlns:a16="http://schemas.microsoft.com/office/drawing/2014/main" id="{1396CA6E-E40D-44B3-BE90-0292073B8C06}"/>
              </a:ext>
            </a:extLst>
          </p:cNvPr>
          <p:cNvGrpSpPr/>
          <p:nvPr/>
        </p:nvGrpSpPr>
        <p:grpSpPr>
          <a:xfrm>
            <a:off x="3129371" y="385431"/>
            <a:ext cx="6468291" cy="939034"/>
            <a:chOff x="3129371" y="403796"/>
            <a:chExt cx="6468291" cy="939034"/>
          </a:xfrm>
        </p:grpSpPr>
        <p:sp>
          <p:nvSpPr>
            <p:cNvPr id="33" name="Прямоугольник: скругленные углы 32">
              <a:extLst>
                <a:ext uri="{FF2B5EF4-FFF2-40B4-BE49-F238E27FC236}">
                  <a16:creationId xmlns:a16="http://schemas.microsoft.com/office/drawing/2014/main" id="{D4049482-239E-409F-A295-A16160F18752}"/>
                </a:ext>
              </a:extLst>
            </p:cNvPr>
            <p:cNvSpPr/>
            <p:nvPr/>
          </p:nvSpPr>
          <p:spPr>
            <a:xfrm>
              <a:off x="3129371" y="403796"/>
              <a:ext cx="6468291" cy="939034"/>
            </a:xfrm>
            <a:prstGeom prst="roundRect">
              <a:avLst/>
            </a:prstGeom>
            <a:solidFill>
              <a:srgbClr val="41719C"/>
            </a:solidFill>
            <a:ln>
              <a:solidFill>
                <a:srgbClr val="41719C">
                  <a:alpha val="50196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aa-ET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390CE74-D293-44E5-BD55-8CF56509205A}"/>
                </a:ext>
              </a:extLst>
            </p:cNvPr>
            <p:cNvSpPr txBox="1"/>
            <p:nvPr/>
          </p:nvSpPr>
          <p:spPr>
            <a:xfrm>
              <a:off x="3345190" y="484108"/>
              <a:ext cx="6091773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>
                  <a:solidFill>
                    <a:schemeClr val="bg1"/>
                  </a:solidFill>
                </a:rPr>
                <a:t>Анализ имеющихся ОП на базе </a:t>
              </a:r>
              <a:r>
                <a:rPr lang="ru-RU" sz="2000" b="1" dirty="0" err="1">
                  <a:solidFill>
                    <a:schemeClr val="bg1"/>
                  </a:solidFill>
                </a:rPr>
                <a:t>Профстандартов</a:t>
              </a:r>
              <a:r>
                <a:rPr lang="ru-RU" sz="2000" b="1" dirty="0">
                  <a:solidFill>
                    <a:schemeClr val="bg1"/>
                  </a:solidFill>
                </a:rPr>
                <a:t> РК </a:t>
              </a:r>
              <a:br>
                <a:rPr lang="en-US" sz="2000" b="1" dirty="0">
                  <a:solidFill>
                    <a:schemeClr val="bg1"/>
                  </a:solidFill>
                </a:rPr>
              </a:br>
              <a:r>
                <a:rPr lang="ru-RU" sz="2000" b="1" dirty="0">
                  <a:solidFill>
                    <a:schemeClr val="bg1"/>
                  </a:solidFill>
                </a:rPr>
                <a:t>и европейских требований </a:t>
              </a:r>
              <a:r>
                <a:rPr lang="en-US" sz="2000" b="1" dirty="0">
                  <a:solidFill>
                    <a:schemeClr val="bg1"/>
                  </a:solidFill>
                </a:rPr>
                <a:t>EASA</a:t>
              </a:r>
              <a:endParaRPr lang="aa-ET" sz="20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38" name="Прямоугольник 37">
            <a:extLst>
              <a:ext uri="{FF2B5EF4-FFF2-40B4-BE49-F238E27FC236}">
                <a16:creationId xmlns:a16="http://schemas.microsoft.com/office/drawing/2014/main" id="{E0798B32-3371-4AD7-B112-BE53CFD86D51}"/>
              </a:ext>
            </a:extLst>
          </p:cNvPr>
          <p:cNvSpPr/>
          <p:nvPr/>
        </p:nvSpPr>
        <p:spPr>
          <a:xfrm>
            <a:off x="4795120" y="1483194"/>
            <a:ext cx="2967483" cy="107198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grpSp>
        <p:nvGrpSpPr>
          <p:cNvPr id="39" name="Группа 38">
            <a:extLst>
              <a:ext uri="{FF2B5EF4-FFF2-40B4-BE49-F238E27FC236}">
                <a16:creationId xmlns:a16="http://schemas.microsoft.com/office/drawing/2014/main" id="{658B535C-793A-4CAD-8CF7-D35AF13BFC3C}"/>
              </a:ext>
            </a:extLst>
          </p:cNvPr>
          <p:cNvGrpSpPr/>
          <p:nvPr/>
        </p:nvGrpSpPr>
        <p:grpSpPr>
          <a:xfrm>
            <a:off x="4892617" y="2862168"/>
            <a:ext cx="4210747" cy="2800767"/>
            <a:chOff x="6636385" y="2806563"/>
            <a:chExt cx="4210747" cy="2800767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D798323-B4EF-418E-AB4D-FAF564205E57}"/>
                </a:ext>
              </a:extLst>
            </p:cNvPr>
            <p:cNvSpPr txBox="1"/>
            <p:nvPr/>
          </p:nvSpPr>
          <p:spPr>
            <a:xfrm>
              <a:off x="6841189" y="2806563"/>
              <a:ext cx="4005943" cy="280076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>
                <a:buNone/>
              </a:pPr>
              <a:r>
                <a:rPr 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Техническое обслуживание </a:t>
              </a:r>
            </a:p>
            <a:p>
              <a:pPr marL="0" indent="0">
                <a:buNone/>
              </a:pPr>
              <a:r>
                <a:rPr 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воздушных судов </a:t>
              </a:r>
            </a:p>
            <a:p>
              <a:pPr marL="0" indent="0">
                <a:buNone/>
              </a:pPr>
              <a:r>
                <a:rPr lang="ru-RU" sz="1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(06.09.2018 №239)</a:t>
              </a:r>
            </a:p>
            <a:p>
              <a:pPr marL="0" indent="0">
                <a:buNone/>
              </a:pPr>
              <a:endPara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indent="0">
                <a:buNone/>
              </a:pPr>
              <a:r>
                <a:rPr lang="ru-RU" sz="16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Техническое обслуживание</a:t>
              </a:r>
            </a:p>
            <a:p>
              <a:pPr marL="0" indent="0">
                <a:buNone/>
              </a:pPr>
              <a:r>
                <a:rPr lang="ru-RU" sz="16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воздушных судов </a:t>
              </a:r>
            </a:p>
            <a:p>
              <a:pPr marL="0" indent="0">
                <a:buNone/>
              </a:pPr>
              <a:r>
                <a:rPr lang="ru-RU" sz="16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(06.09.2018 №239)</a:t>
              </a:r>
            </a:p>
            <a:p>
              <a:pPr marL="0" indent="0">
                <a:buNone/>
              </a:pPr>
              <a:endParaRPr lang="ru-RU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indent="0">
                <a:buNone/>
              </a:pPr>
              <a:endPara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indent="0">
                <a:buNone/>
              </a:pPr>
              <a:endPara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0" indent="0">
                <a:buNone/>
              </a:pPr>
              <a:endPara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Прямоугольник 40">
              <a:extLst>
                <a:ext uri="{FF2B5EF4-FFF2-40B4-BE49-F238E27FC236}">
                  <a16:creationId xmlns:a16="http://schemas.microsoft.com/office/drawing/2014/main" id="{32BBE66A-3F5D-4CAD-87E5-289FB80A3A84}"/>
                </a:ext>
              </a:extLst>
            </p:cNvPr>
            <p:cNvSpPr/>
            <p:nvPr/>
          </p:nvSpPr>
          <p:spPr>
            <a:xfrm>
              <a:off x="6636385" y="2995044"/>
              <a:ext cx="141058" cy="133631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03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aa-ET" sz="2000"/>
            </a:p>
          </p:txBody>
        </p:sp>
        <p:sp>
          <p:nvSpPr>
            <p:cNvPr id="42" name="Прямоугольник 41">
              <a:extLst>
                <a:ext uri="{FF2B5EF4-FFF2-40B4-BE49-F238E27FC236}">
                  <a16:creationId xmlns:a16="http://schemas.microsoft.com/office/drawing/2014/main" id="{997A1A6A-79A0-4CB3-BEA8-9B6EA44CD770}"/>
                </a:ext>
              </a:extLst>
            </p:cNvPr>
            <p:cNvSpPr/>
            <p:nvPr/>
          </p:nvSpPr>
          <p:spPr>
            <a:xfrm>
              <a:off x="6636385" y="3885690"/>
              <a:ext cx="141058" cy="133631"/>
            </a:xfrm>
            <a:prstGeom prst="rect">
              <a:avLst/>
            </a:prstGeom>
            <a:solidFill>
              <a:srgbClr val="FFC000"/>
            </a:solidFill>
            <a:ln>
              <a:solidFill>
                <a:srgbClr val="00037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aa-ET" sz="2000">
                <a:solidFill>
                  <a:srgbClr val="FFC000"/>
                </a:solidFill>
              </a:endParaRPr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843C33CB-FFE2-40B3-9189-5E92C5E8DB84}"/>
              </a:ext>
            </a:extLst>
          </p:cNvPr>
          <p:cNvSpPr txBox="1"/>
          <p:nvPr/>
        </p:nvSpPr>
        <p:spPr>
          <a:xfrm>
            <a:off x="4816237" y="1652259"/>
            <a:ext cx="293827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Профстандарты</a:t>
            </a:r>
            <a:endParaRPr lang="aa-ET" sz="2800" dirty="0"/>
          </a:p>
        </p:txBody>
      </p:sp>
      <p:sp>
        <p:nvSpPr>
          <p:cNvPr id="44" name="Прямоугольник 43">
            <a:extLst>
              <a:ext uri="{FF2B5EF4-FFF2-40B4-BE49-F238E27FC236}">
                <a16:creationId xmlns:a16="http://schemas.microsoft.com/office/drawing/2014/main" id="{2FEF5ECA-BC73-4C80-A332-A3C4098796C6}"/>
              </a:ext>
            </a:extLst>
          </p:cNvPr>
          <p:cNvSpPr/>
          <p:nvPr/>
        </p:nvSpPr>
        <p:spPr>
          <a:xfrm rot="5400000" flipV="1">
            <a:off x="5390790" y="4011451"/>
            <a:ext cx="5069094" cy="45719"/>
          </a:xfrm>
          <a:prstGeom prst="rect">
            <a:avLst/>
          </a:prstGeom>
          <a:solidFill>
            <a:srgbClr val="000376"/>
          </a:solidFill>
          <a:ln>
            <a:solidFill>
              <a:srgbClr val="0003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889885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hlinkClick r:id="rId2"/>
            <a:extLst>
              <a:ext uri="{FF2B5EF4-FFF2-40B4-BE49-F238E27FC236}">
                <a16:creationId xmlns:a16="http://schemas.microsoft.com/office/drawing/2014/main" id="{6D5F513C-E856-4460-9E7B-3E40629E70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4144" y="70878"/>
            <a:ext cx="1683470" cy="1087551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D6544CDF-8B17-4008-BB73-A4592748417B}"/>
              </a:ext>
            </a:extLst>
          </p:cNvPr>
          <p:cNvSpPr/>
          <p:nvPr/>
        </p:nvSpPr>
        <p:spPr>
          <a:xfrm>
            <a:off x="0" y="-7656"/>
            <a:ext cx="12192000" cy="136525"/>
          </a:xfrm>
          <a:prstGeom prst="rect">
            <a:avLst/>
          </a:prstGeom>
          <a:solidFill>
            <a:srgbClr val="000376"/>
          </a:solidFill>
          <a:ln>
            <a:solidFill>
              <a:srgbClr val="00037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 dirty="0"/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81C42C7E-B956-4F8B-ABD6-801DB49E8064}"/>
              </a:ext>
            </a:extLst>
          </p:cNvPr>
          <p:cNvSpPr/>
          <p:nvPr/>
        </p:nvSpPr>
        <p:spPr>
          <a:xfrm>
            <a:off x="2293075" y="219395"/>
            <a:ext cx="7605849" cy="682313"/>
          </a:xfrm>
          <a:prstGeom prst="roundRect">
            <a:avLst/>
          </a:prstGeom>
          <a:solidFill>
            <a:srgbClr val="41719C"/>
          </a:solidFill>
          <a:ln>
            <a:solidFill>
              <a:srgbClr val="41719C">
                <a:alpha val="50196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6B52E4-248E-43B8-8425-971966FA73AD}"/>
              </a:ext>
            </a:extLst>
          </p:cNvPr>
          <p:cNvSpPr txBox="1"/>
          <p:nvPr/>
        </p:nvSpPr>
        <p:spPr>
          <a:xfrm>
            <a:off x="2676573" y="255377"/>
            <a:ext cx="65140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Анализ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зарубежных ВУЗов - членов Международного совета по аккредитации авиации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 ОП</a:t>
            </a:r>
            <a:endParaRPr lang="aa-ET" b="1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33576E7B-1E0A-4C3A-8E00-FAF8E7C5A6C9}"/>
              </a:ext>
            </a:extLst>
          </p:cNvPr>
          <p:cNvSpPr/>
          <p:nvPr/>
        </p:nvSpPr>
        <p:spPr>
          <a:xfrm>
            <a:off x="11519807" y="5449661"/>
            <a:ext cx="672193" cy="1408339"/>
          </a:xfrm>
          <a:prstGeom prst="rect">
            <a:avLst/>
          </a:prstGeom>
          <a:solidFill>
            <a:srgbClr val="00388B"/>
          </a:solidFill>
          <a:ln w="12700">
            <a:solidFill>
              <a:srgbClr val="0038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r>
              <a:rPr lang="ru-RU" sz="3200" b="1" dirty="0"/>
              <a:t>4</a:t>
            </a:r>
            <a:endParaRPr lang="aa-ET" b="1" dirty="0"/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C2098BBB-577A-41BA-A16E-231EDC0F3B21}"/>
              </a:ext>
            </a:extLst>
          </p:cNvPr>
          <p:cNvSpPr/>
          <p:nvPr/>
        </p:nvSpPr>
        <p:spPr>
          <a:xfrm rot="20455158">
            <a:off x="10917138" y="5410498"/>
            <a:ext cx="1362115" cy="65722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 dirty="0"/>
          </a:p>
        </p:txBody>
      </p:sp>
      <p:sp>
        <p:nvSpPr>
          <p:cNvPr id="11" name="TextBox 10"/>
          <p:cNvSpPr txBox="1"/>
          <p:nvPr/>
        </p:nvSpPr>
        <p:spPr>
          <a:xfrm>
            <a:off x="1011311" y="1378363"/>
            <a:ext cx="9678562" cy="7134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Проанализировав 64 различных международных зарубежных университетов и колледжей вывели следующее: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 ниже перечисленных Вузов  в основном перечень дисциплин по направлениям соответствуют 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направлениям кафедры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АТиТ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12000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Civil Aviation University of China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12000" lvl="0" indent="-28575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Embry-Riddle Aeronautical University-Worldwide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12000" indent="-28575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Kansas State Polytechnic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12000" lvl="0" indent="-28575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Lewis University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12000" lvl="0" indent="-28575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Purdue University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12000" lvl="0" indent="-28575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Oklahoma State University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12000" lvl="0" indent="-285750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Oklahoma State University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</a:pPr>
            <a:endParaRPr lang="ru-RU" sz="1400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 algn="just">
              <a:lnSpc>
                <a:spcPct val="107000"/>
              </a:lnSpc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	У зарубежных Вузов нет привязки к самой сути «эксплуатации». В направлении авиации чаще всего содержится: </a:t>
            </a:r>
          </a:p>
          <a:p>
            <a:pPr marL="285750" lvl="0" indent="-285750" algn="just">
              <a:lnSpc>
                <a:spcPct val="107000"/>
              </a:lnSpc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управление полетами, менеджмент и экономика, а инженерия вынесена отдельно, и включает в себя общие дисциплины и дисциплины в области авиации для старших курсов в том  числе конструирование.</a:t>
            </a:r>
          </a:p>
          <a:p>
            <a:pPr lvl="0" algn="just">
              <a:lnSpc>
                <a:spcPct val="107000"/>
              </a:lnSpc>
            </a:pPr>
            <a:r>
              <a:rPr lang="ru-RU" sz="1600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Лишь в некоторых Вузах суть образовательных программ включает в себя эксплуатацию. </a:t>
            </a:r>
          </a:p>
          <a:p>
            <a:pPr lvl="0">
              <a:lnSpc>
                <a:spcPct val="107000"/>
              </a:lnSpc>
            </a:pPr>
            <a:endParaRPr lang="ru-RU" sz="1200" b="1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12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endParaRPr lang="ru-RU" sz="1200" b="1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6299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811" y="188956"/>
            <a:ext cx="9118420" cy="132556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Образовательная программа </a:t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«Техническая эксплуатация летательных аппаратов и двигателей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dirty="0"/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222872" y="2226770"/>
            <a:ext cx="3886017" cy="4174030"/>
            <a:chOff x="1763711" y="-4031"/>
            <a:chExt cx="2058288" cy="1883666"/>
          </a:xfrm>
        </p:grpSpPr>
        <p:sp>
          <p:nvSpPr>
            <p:cNvPr id="6" name="Шестиугольник 5"/>
            <p:cNvSpPr/>
            <p:nvPr/>
          </p:nvSpPr>
          <p:spPr>
            <a:xfrm rot="5400000">
              <a:off x="1897102" y="-45262"/>
              <a:ext cx="1791506" cy="2058288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5B9BD5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7" name="Шестиугольник 4"/>
            <p:cNvSpPr/>
            <p:nvPr/>
          </p:nvSpPr>
          <p:spPr>
            <a:xfrm>
              <a:off x="1851382" y="-4031"/>
              <a:ext cx="1896345" cy="12018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/>
              <a:endParaRPr lang="ru-RU" sz="3200" b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lvl="0" algn="ctr"/>
              <a:endParaRPr lang="ru-RU" sz="3200" b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lvl="0" algn="ctr"/>
              <a:endParaRPr lang="ru-RU" sz="3200" b="1" kern="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lvl="0" algn="ctr"/>
              <a:r>
                <a:rPr lang="ru-RU" sz="3200" b="1" kern="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Minor</a:t>
              </a:r>
              <a:r>
                <a:rPr lang="ru-RU" sz="3200" b="1" kern="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1 </a:t>
              </a:r>
            </a:p>
            <a:p>
              <a:pPr lvl="0" algn="ctr"/>
              <a:r>
                <a:rPr lang="ru-RU" sz="3200" b="1" kern="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СМК ТЭ ВС </a:t>
              </a:r>
            </a:p>
            <a:p>
              <a:pPr lvl="0" algn="ctr"/>
              <a:r>
                <a:rPr lang="ru-RU" kern="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(система менеджмента качества технического обслуживания воздушных судов</a:t>
              </a:r>
              <a:r>
                <a:rPr lang="ru-RU" sz="2400" kern="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3200" kern="0" dirty="0">
                <a:solidFill>
                  <a:sysClr val="windowText" lastClr="000000"/>
                </a:solidFill>
              </a:endParaRPr>
            </a:p>
          </p:txBody>
        </p:sp>
      </p:grpSp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6723" y="2408331"/>
            <a:ext cx="3926164" cy="4015125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7676766" y="2710550"/>
            <a:ext cx="19496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Minor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АвиаГСМ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Двойная стрелка вверх/вниз 17"/>
          <p:cNvSpPr/>
          <p:nvPr/>
        </p:nvSpPr>
        <p:spPr>
          <a:xfrm>
            <a:off x="2984102" y="1526035"/>
            <a:ext cx="363557" cy="90503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войная стрелка вверх/вниз 18"/>
          <p:cNvSpPr/>
          <p:nvPr/>
        </p:nvSpPr>
        <p:spPr>
          <a:xfrm>
            <a:off x="8288027" y="1526034"/>
            <a:ext cx="363557" cy="90503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2272683" y="5279123"/>
            <a:ext cx="15150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/>
          </a:p>
          <a:p>
            <a:pPr algn="ctr"/>
            <a:r>
              <a:rPr lang="ru-RU" dirty="0"/>
              <a:t>(ИСО9001)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782540" y="4460578"/>
            <a:ext cx="358657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dirty="0"/>
              <a:t>(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108 к Типовым программам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подготовки авиационного персонала, участвующего в обеспечении безопасности полетов, утвержденным приказом МТК РК от 28.09.2013г. №764)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68569" y="188956"/>
            <a:ext cx="1682642" cy="1085182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AD9ED47-DB3D-4792-BBA5-AC6C6632A494}"/>
              </a:ext>
            </a:extLst>
          </p:cNvPr>
          <p:cNvSpPr/>
          <p:nvPr/>
        </p:nvSpPr>
        <p:spPr>
          <a:xfrm>
            <a:off x="11519807" y="5449661"/>
            <a:ext cx="672193" cy="1408339"/>
          </a:xfrm>
          <a:prstGeom prst="rect">
            <a:avLst/>
          </a:prstGeom>
          <a:solidFill>
            <a:srgbClr val="00388B"/>
          </a:solidFill>
          <a:ln w="12700">
            <a:solidFill>
              <a:srgbClr val="0038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r>
              <a:rPr lang="ru-RU" sz="3200" b="1" dirty="0"/>
              <a:t>5</a:t>
            </a:r>
            <a:endParaRPr lang="aa-ET" b="1" dirty="0"/>
          </a:p>
        </p:txBody>
      </p:sp>
    </p:spTree>
    <p:extLst>
      <p:ext uri="{BB962C8B-B14F-4D97-AF65-F5344CB8AC3E}">
        <p14:creationId xmlns:p14="http://schemas.microsoft.com/office/powerpoint/2010/main" val="35814650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2235" y="153246"/>
            <a:ext cx="8435376" cy="132556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Образовательная программа </a:t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«Техническая эксплуатация систем авионики ЛА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dirty="0"/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198884" y="2382279"/>
            <a:ext cx="3912942" cy="3675342"/>
            <a:chOff x="1758307" y="38717"/>
            <a:chExt cx="2072549" cy="1802829"/>
          </a:xfrm>
        </p:grpSpPr>
        <p:sp>
          <p:nvSpPr>
            <p:cNvPr id="6" name="Шестиугольник 5"/>
            <p:cNvSpPr/>
            <p:nvPr/>
          </p:nvSpPr>
          <p:spPr>
            <a:xfrm rot="5400000">
              <a:off x="1893167" y="-96143"/>
              <a:ext cx="1802829" cy="2072549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5B9BD5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7" name="Шестиугольник 4"/>
            <p:cNvSpPr/>
            <p:nvPr/>
          </p:nvSpPr>
          <p:spPr>
            <a:xfrm>
              <a:off x="1823641" y="244994"/>
              <a:ext cx="1896345" cy="12573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/>
              <a:r>
                <a:rPr lang="ru-RU" sz="2400" b="1" kern="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Minor</a:t>
              </a:r>
              <a:r>
                <a:rPr lang="ru-RU" sz="2400" b="1" kern="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1 </a:t>
              </a:r>
            </a:p>
            <a:p>
              <a:pPr lvl="0" algn="ctr"/>
              <a:r>
                <a:rPr lang="ru-RU" sz="2400" b="1" kern="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ЭРТОС </a:t>
              </a:r>
            </a:p>
            <a:p>
              <a:pPr lvl="0" algn="ctr"/>
              <a:r>
                <a:rPr lang="ru-RU" sz="2400" kern="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u-RU" sz="1400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Служба эксплуатации радиотехнического оборудования и связи</a:t>
              </a:r>
              <a:r>
                <a:rPr lang="ru-RU" sz="2400" kern="0" dirty="0">
                  <a:solidFill>
                    <a:prstClr val="black"/>
                  </a:solidFill>
                  <a:latin typeface="Times New Roman" panose="02020603050405020304" pitchFamily="18" charset="0"/>
                  <a:cs typeface="Times New Roman" pitchFamily="18" charset="0"/>
                </a:rPr>
                <a:t>)</a:t>
              </a:r>
            </a:p>
            <a:p>
              <a:pPr lvl="0" algn="ctr"/>
              <a:r>
                <a:rPr lang="ru-RU" sz="1200" kern="0" dirty="0">
                  <a:solidFill>
                    <a:sysClr val="windowText" lastClr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(Приложение 92 к Типовым программам профессиональной подготовки авиационного персонала, участвующего в обеспечении безопасности полетов, утвержденным приказом МТК РК от 28.09.2013г. №764)</a:t>
              </a:r>
            </a:p>
          </p:txBody>
        </p:sp>
      </p:grpSp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7197" y="2449702"/>
            <a:ext cx="3926164" cy="369835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998356" y="2359889"/>
            <a:ext cx="328384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Minor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МО </a:t>
            </a:r>
          </a:p>
          <a:p>
            <a:pPr algn="ctr"/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(техническое </a:t>
            </a:r>
          </a:p>
          <a:p>
            <a:pPr algn="ctr"/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обслуживание </a:t>
            </a:r>
          </a:p>
          <a:p>
            <a:pPr algn="ctr"/>
            <a:r>
              <a:rPr lang="kk-K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метеорологического оборудования)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Двойная стрелка вверх/вниз 17"/>
          <p:cNvSpPr/>
          <p:nvPr/>
        </p:nvSpPr>
        <p:spPr>
          <a:xfrm>
            <a:off x="2973577" y="1477244"/>
            <a:ext cx="363557" cy="90503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Двойная стрелка вверх/вниз 18"/>
          <p:cNvSpPr/>
          <p:nvPr/>
        </p:nvSpPr>
        <p:spPr>
          <a:xfrm>
            <a:off x="8458501" y="1462590"/>
            <a:ext cx="363557" cy="90503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250710" y="4298880"/>
            <a:ext cx="314269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(Приложение 88 к Типовым программам профессиональной подготовки авиационного персонала, участвующего в обеспечении безопасности полетов, утвержденным приказом МТК РК от 28.09.2013г. №764)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5831" y="188956"/>
            <a:ext cx="1682642" cy="1085182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951B032E-568C-4562-9C60-D65709A45543}"/>
              </a:ext>
            </a:extLst>
          </p:cNvPr>
          <p:cNvSpPr/>
          <p:nvPr/>
        </p:nvSpPr>
        <p:spPr>
          <a:xfrm>
            <a:off x="11519807" y="5449661"/>
            <a:ext cx="672193" cy="1408339"/>
          </a:xfrm>
          <a:prstGeom prst="rect">
            <a:avLst/>
          </a:prstGeom>
          <a:solidFill>
            <a:srgbClr val="00388B"/>
          </a:solidFill>
          <a:ln w="12700">
            <a:solidFill>
              <a:srgbClr val="0038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r>
              <a:rPr lang="ru-RU" sz="3200" b="1" dirty="0"/>
              <a:t>6</a:t>
            </a:r>
            <a:endParaRPr lang="aa-ET" b="1" dirty="0"/>
          </a:p>
        </p:txBody>
      </p:sp>
    </p:spTree>
    <p:extLst>
      <p:ext uri="{BB962C8B-B14F-4D97-AF65-F5344CB8AC3E}">
        <p14:creationId xmlns:p14="http://schemas.microsoft.com/office/powerpoint/2010/main" val="979358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5778" y="245605"/>
            <a:ext cx="10440444" cy="149441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Образовательная программа </a:t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«Обслуживание наземного радиоэлектронного оборудования аэропортов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dirty="0"/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851906" y="2299317"/>
            <a:ext cx="3912942" cy="4313078"/>
            <a:chOff x="1735539" y="-83205"/>
            <a:chExt cx="2072549" cy="1924751"/>
          </a:xfrm>
        </p:grpSpPr>
        <p:sp>
          <p:nvSpPr>
            <p:cNvPr id="6" name="Шестиугольник 5"/>
            <p:cNvSpPr/>
            <p:nvPr/>
          </p:nvSpPr>
          <p:spPr>
            <a:xfrm rot="5400000">
              <a:off x="1870399" y="-96143"/>
              <a:ext cx="1802829" cy="2072549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5B9BD5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7" name="Шестиугольник 4"/>
            <p:cNvSpPr/>
            <p:nvPr/>
          </p:nvSpPr>
          <p:spPr>
            <a:xfrm>
              <a:off x="1823641" y="-83205"/>
              <a:ext cx="1896345" cy="12018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ctr"/>
              <a:r>
                <a:rPr lang="ru-RU" sz="3200" b="1" kern="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Minor</a:t>
              </a:r>
              <a:r>
                <a:rPr lang="ru-RU" sz="3200" b="1" kern="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1 </a:t>
              </a:r>
            </a:p>
            <a:p>
              <a:pPr lvl="0" algn="ctr"/>
              <a:r>
                <a:rPr lang="ru-RU" sz="3200" b="1" kern="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ТО МО </a:t>
              </a:r>
            </a:p>
            <a:p>
              <a:pPr lvl="0" algn="ctr"/>
              <a:r>
                <a:rPr lang="ru-RU" b="1" kern="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ru-RU" b="1" kern="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тех.обсл.метеор.обор</a:t>
              </a:r>
              <a:r>
                <a:rPr lang="ru-RU" b="1" kern="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kern="0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18" name="Двойная стрелка вверх/вниз 17"/>
          <p:cNvSpPr/>
          <p:nvPr/>
        </p:nvSpPr>
        <p:spPr>
          <a:xfrm>
            <a:off x="5626599" y="1667491"/>
            <a:ext cx="363557" cy="90503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910112" y="3799105"/>
            <a:ext cx="378682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/>
          </a:p>
          <a:p>
            <a:endParaRPr lang="ru-RU" sz="1200" dirty="0"/>
          </a:p>
          <a:p>
            <a:endParaRPr lang="ru-RU" sz="1200" dirty="0"/>
          </a:p>
          <a:p>
            <a:pPr algn="ctr"/>
            <a:r>
              <a:rPr lang="ru-RU" sz="1200" dirty="0"/>
              <a:t>(Приложение 88 к Типовым программам профессиональной подготовки авиационного персонала, участвующего в обеспечении безопасности полетов, утвержденным приказом МТК РК от 28.09.2013г. №764)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9F9D650F-04B1-47DD-BAD5-049ECAE45B7E}"/>
              </a:ext>
            </a:extLst>
          </p:cNvPr>
          <p:cNvSpPr/>
          <p:nvPr/>
        </p:nvSpPr>
        <p:spPr>
          <a:xfrm>
            <a:off x="11519807" y="5449661"/>
            <a:ext cx="672193" cy="1408339"/>
          </a:xfrm>
          <a:prstGeom prst="rect">
            <a:avLst/>
          </a:prstGeom>
          <a:solidFill>
            <a:srgbClr val="00388B"/>
          </a:solidFill>
          <a:ln w="12700">
            <a:solidFill>
              <a:srgbClr val="0038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r>
              <a:rPr lang="ru-RU" sz="3200" b="1" dirty="0"/>
              <a:t>7</a:t>
            </a:r>
            <a:endParaRPr lang="aa-ET" b="1" dirty="0"/>
          </a:p>
        </p:txBody>
      </p:sp>
    </p:spTree>
    <p:extLst>
      <p:ext uri="{BB962C8B-B14F-4D97-AF65-F5344CB8AC3E}">
        <p14:creationId xmlns:p14="http://schemas.microsoft.com/office/powerpoint/2010/main" val="1249443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810" y="188956"/>
            <a:ext cx="9415876" cy="1325563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Образовательная программа </a:t>
            </a:r>
            <a:br>
              <a:rPr lang="ru-RU" sz="40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«Организация аэропортовой деятельности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/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1155898" y="2086801"/>
            <a:ext cx="3912942" cy="4143744"/>
            <a:chOff x="1775504" y="-76807"/>
            <a:chExt cx="2072549" cy="1944752"/>
          </a:xfrm>
        </p:grpSpPr>
        <p:sp>
          <p:nvSpPr>
            <p:cNvPr id="6" name="Шестиугольник 5"/>
            <p:cNvSpPr/>
            <p:nvPr/>
          </p:nvSpPr>
          <p:spPr>
            <a:xfrm rot="5400000">
              <a:off x="1910364" y="-69744"/>
              <a:ext cx="1802829" cy="2072549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rgbClr val="5B9BD5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7" name="Шестиугольник 4"/>
            <p:cNvSpPr/>
            <p:nvPr/>
          </p:nvSpPr>
          <p:spPr>
            <a:xfrm>
              <a:off x="1883393" y="-76807"/>
              <a:ext cx="1896345" cy="120188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algn="ctr"/>
              <a:r>
                <a:rPr lang="ru-RU" sz="3200" b="1" kern="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Minor</a:t>
              </a:r>
              <a:r>
                <a:rPr lang="ru-RU" sz="3200" b="1" kern="0" dirty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 1 </a:t>
              </a:r>
            </a:p>
            <a:p>
              <a:pPr algn="ctr"/>
              <a:r>
                <a:rPr lang="ru-RU" sz="3200" b="1" kern="0" dirty="0" err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АвиаГСМ</a:t>
              </a:r>
              <a:endParaRPr lang="ru-RU" sz="3200" kern="0" dirty="0">
                <a:solidFill>
                  <a:sysClr val="windowText" lastClr="000000"/>
                </a:solidFill>
              </a:endParaRPr>
            </a:p>
          </p:txBody>
        </p:sp>
      </p:grpSp>
      <p:pic>
        <p:nvPicPr>
          <p:cNvPr id="16" name="Рисунок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9840" y="2258558"/>
            <a:ext cx="3926164" cy="399132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551034" y="2589013"/>
            <a:ext cx="410933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Minor</a:t>
            </a:r>
            <a:r>
              <a:rPr lang="ru-RU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</a:p>
          <a:p>
            <a:pPr algn="ctr"/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Орнитологическое</a:t>
            </a:r>
          </a:p>
          <a:p>
            <a:pPr algn="ctr"/>
            <a:r>
              <a:rPr lang="kk-KZ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обеспечение полетов</a:t>
            </a:r>
            <a:endParaRPr lang="ru-RU" sz="32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Двойная стрелка вверх/вниз 17"/>
          <p:cNvSpPr/>
          <p:nvPr/>
        </p:nvSpPr>
        <p:spPr>
          <a:xfrm>
            <a:off x="2930591" y="1480642"/>
            <a:ext cx="363557" cy="90503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9" name="Двойная стрелка вверх/вниз 18"/>
          <p:cNvSpPr/>
          <p:nvPr/>
        </p:nvSpPr>
        <p:spPr>
          <a:xfrm>
            <a:off x="8421143" y="1434021"/>
            <a:ext cx="363557" cy="90503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59590" y="3731653"/>
            <a:ext cx="358027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/>
          </a:p>
          <a:p>
            <a:endParaRPr lang="ru-RU" sz="1200" dirty="0"/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(Приложение 108 к Типовым программам профессиональной подготовки авиационного персонала, участвующего в обеспечении безопасности полетов, утвержденным приказом МТК РК от 28.09.2013г. №764)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042240" y="4329208"/>
            <a:ext cx="343978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(Приложение 107 к Типовым программам профессиональной подготовки авиационного персонала, участвующего в обеспечении безопасности полетов, утвержденным приказом МТК РК от 28.09.2013г. №764)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55488" y="258766"/>
            <a:ext cx="1682642" cy="1085182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76C66126-993F-439A-83B7-03EA1487CFAC}"/>
              </a:ext>
            </a:extLst>
          </p:cNvPr>
          <p:cNvSpPr/>
          <p:nvPr/>
        </p:nvSpPr>
        <p:spPr>
          <a:xfrm>
            <a:off x="11519807" y="5449661"/>
            <a:ext cx="672193" cy="1408339"/>
          </a:xfrm>
          <a:prstGeom prst="rect">
            <a:avLst/>
          </a:prstGeom>
          <a:solidFill>
            <a:srgbClr val="00388B"/>
          </a:solidFill>
          <a:ln w="12700">
            <a:solidFill>
              <a:srgbClr val="0038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r>
              <a:rPr lang="ru-RU" sz="3200" b="1" dirty="0"/>
              <a:t>8</a:t>
            </a:r>
            <a:endParaRPr lang="aa-ET" b="1" dirty="0"/>
          </a:p>
        </p:txBody>
      </p:sp>
    </p:spTree>
    <p:extLst>
      <p:ext uri="{BB962C8B-B14F-4D97-AF65-F5344CB8AC3E}">
        <p14:creationId xmlns:p14="http://schemas.microsoft.com/office/powerpoint/2010/main" val="2287964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6"/>
          <p:cNvSpPr txBox="1">
            <a:spLocks/>
          </p:cNvSpPr>
          <p:nvPr/>
        </p:nvSpPr>
        <p:spPr>
          <a:xfrm>
            <a:off x="433137" y="258088"/>
            <a:ext cx="10930280" cy="65244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3200" dirty="0">
              <a:latin typeface="Times New Roman" panose="02020603050405020304" pitchFamily="18" charset="0"/>
            </a:endParaRPr>
          </a:p>
          <a:p>
            <a:pPr algn="ctr"/>
            <a:r>
              <a:rPr lang="ru-RU" sz="3200" dirty="0">
                <a:latin typeface="Arial Black" panose="020B0A04020102020204" pitchFamily="34" charset="0"/>
              </a:rPr>
              <a:t>В 202</a:t>
            </a:r>
            <a:r>
              <a:rPr lang="en-US" sz="3200" dirty="0">
                <a:latin typeface="Arial Black" panose="020B0A04020102020204" pitchFamily="34" charset="0"/>
              </a:rPr>
              <a:t>3</a:t>
            </a:r>
            <a:r>
              <a:rPr lang="ru-RU" sz="3200" dirty="0">
                <a:latin typeface="Arial Black" panose="020B0A04020102020204" pitchFamily="34" charset="0"/>
              </a:rPr>
              <a:t> – 202</a:t>
            </a:r>
            <a:r>
              <a:rPr lang="en-US" sz="3200">
                <a:latin typeface="Arial Black" panose="020B0A04020102020204" pitchFamily="34" charset="0"/>
              </a:rPr>
              <a:t>4</a:t>
            </a:r>
            <a:r>
              <a:rPr lang="ru-RU" sz="3200">
                <a:latin typeface="Arial Black" panose="020B0A04020102020204" pitchFamily="34" charset="0"/>
              </a:rPr>
              <a:t> </a:t>
            </a:r>
            <a:r>
              <a:rPr lang="ru-RU" sz="3200" dirty="0">
                <a:latin typeface="Arial Black" panose="020B0A04020102020204" pitchFamily="34" charset="0"/>
              </a:rPr>
              <a:t>учебный год были актуализированы образовательные </a:t>
            </a:r>
          </a:p>
          <a:p>
            <a:pPr algn="ctr"/>
            <a:r>
              <a:rPr lang="ru-RU" sz="3200" dirty="0">
                <a:latin typeface="Arial Black" panose="020B0A04020102020204" pitchFamily="34" charset="0"/>
              </a:rPr>
              <a:t>программы магистратуры  </a:t>
            </a:r>
          </a:p>
          <a:p>
            <a:pPr algn="ctr"/>
            <a:endParaRPr lang="ru-RU" sz="3200" dirty="0">
              <a:latin typeface="Arial Black" panose="020B0A04020102020204" pitchFamily="34" charset="0"/>
            </a:endParaRPr>
          </a:p>
          <a:p>
            <a:pPr algn="ctr"/>
            <a:r>
              <a:rPr lang="ru-RU" sz="3200" dirty="0">
                <a:latin typeface="Arial Black" panose="020B0A04020102020204" pitchFamily="34" charset="0"/>
              </a:rPr>
              <a:t>М105– </a:t>
            </a:r>
            <a:r>
              <a:rPr lang="ru-RU" sz="3200" b="1" dirty="0">
                <a:latin typeface="Arial Black" panose="020B0A04020102020204" pitchFamily="34" charset="0"/>
              </a:rPr>
              <a:t>«АВИАЦИОННАЯ ТЕХНИКА И ТЕХНОЛОГИИ»  </a:t>
            </a:r>
          </a:p>
          <a:p>
            <a:pPr algn="ctr"/>
            <a:endParaRPr lang="ru-RU" sz="3200" dirty="0">
              <a:solidFill>
                <a:srgbClr val="292C3D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sz="3200" dirty="0">
                <a:solidFill>
                  <a:srgbClr val="292C3D"/>
                </a:solidFill>
                <a:latin typeface="Arial Black" panose="020B0A04020102020204" pitchFamily="34" charset="0"/>
              </a:rPr>
              <a:t>(профильная и научно-педагогическая)</a:t>
            </a:r>
            <a:endParaRPr lang="ru-RU" sz="3200" dirty="0">
              <a:latin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02467" y="178888"/>
            <a:ext cx="1682642" cy="1085182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3836ABB-FC97-46A6-B1DF-31B52704538A}"/>
              </a:ext>
            </a:extLst>
          </p:cNvPr>
          <p:cNvSpPr/>
          <p:nvPr/>
        </p:nvSpPr>
        <p:spPr>
          <a:xfrm>
            <a:off x="11519807" y="5449661"/>
            <a:ext cx="672193" cy="1408339"/>
          </a:xfrm>
          <a:prstGeom prst="rect">
            <a:avLst/>
          </a:prstGeom>
          <a:solidFill>
            <a:srgbClr val="00388B"/>
          </a:solidFill>
          <a:ln w="12700">
            <a:solidFill>
              <a:srgbClr val="00388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  <a:p>
            <a:pPr algn="ctr"/>
            <a:r>
              <a:rPr lang="ru-RU" sz="3200" b="1" dirty="0"/>
              <a:t>9</a:t>
            </a:r>
            <a:endParaRPr lang="aa-ET" b="1" dirty="0"/>
          </a:p>
        </p:txBody>
      </p:sp>
    </p:spTree>
    <p:extLst>
      <p:ext uri="{BB962C8B-B14F-4D97-AF65-F5344CB8AC3E}">
        <p14:creationId xmlns:p14="http://schemas.microsoft.com/office/powerpoint/2010/main" val="30252999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1292</TotalTime>
  <Words>570</Words>
  <Application>Microsoft Office PowerPoint</Application>
  <PresentationFormat>Широкоэкранный</PresentationFormat>
  <Paragraphs>116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Times New Roman</vt:lpstr>
      <vt:lpstr>Wingdings</vt:lpstr>
      <vt:lpstr>Тема Office</vt:lpstr>
      <vt:lpstr> РАЗРАБОТКА И АКТУАЛИЗАЦИЯ ОБРАЗОВАТЕЛЬНЫХ ПРОГРАММ  И ПЕРСПЕКТИВЫ СОВЕРШЕНСТВОВАНИЯ ОП НА  2023-2024 учебный год</vt:lpstr>
      <vt:lpstr>Презентация PowerPoint</vt:lpstr>
      <vt:lpstr>Презентация PowerPoint</vt:lpstr>
      <vt:lpstr>Презентация PowerPoint</vt:lpstr>
      <vt:lpstr> Образовательная программа  «Техническая эксплуатация летательных аппаратов и двигателей» </vt:lpstr>
      <vt:lpstr> Образовательная программа  «Техническая эксплуатация систем авионики ЛА» </vt:lpstr>
      <vt:lpstr> Образовательная программа  «Обслуживание наземного радиоэлектронного оборудования аэропортов» </vt:lpstr>
      <vt:lpstr> Образовательная программа  «Организация аэропортовой деятельности»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UAV_AGA</cp:lastModifiedBy>
  <cp:revision>163</cp:revision>
  <cp:lastPrinted>2022-01-27T08:56:07Z</cp:lastPrinted>
  <dcterms:created xsi:type="dcterms:W3CDTF">2022-01-25T08:00:49Z</dcterms:created>
  <dcterms:modified xsi:type="dcterms:W3CDTF">2023-11-10T08:43:54Z</dcterms:modified>
</cp:coreProperties>
</file>